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72" r:id="rId4"/>
    <p:sldId id="258" r:id="rId5"/>
    <p:sldId id="259" r:id="rId6"/>
    <p:sldId id="260" r:id="rId7"/>
    <p:sldId id="261" r:id="rId8"/>
    <p:sldId id="262" r:id="rId9"/>
    <p:sldId id="266" r:id="rId10"/>
    <p:sldId id="267" r:id="rId11"/>
    <p:sldId id="268" r:id="rId12"/>
    <p:sldId id="269" r:id="rId13"/>
    <p:sldId id="275" r:id="rId14"/>
    <p:sldId id="274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Hypothalmo</a:t>
            </a:r>
            <a:r>
              <a:rPr lang="en-US" dirty="0" smtClean="0"/>
              <a:t>-pituitary hormones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err="1" smtClean="0"/>
              <a:t>Dr.Mohamed</a:t>
            </a:r>
            <a:r>
              <a:rPr lang="en-US" dirty="0" smtClean="0"/>
              <a:t> </a:t>
            </a:r>
            <a:r>
              <a:rPr lang="en-US" dirty="0" err="1" smtClean="0"/>
              <a:t>Abd</a:t>
            </a:r>
            <a:r>
              <a:rPr lang="en-US" dirty="0" smtClean="0"/>
              <a:t> </a:t>
            </a:r>
            <a:r>
              <a:rPr lang="en-US" dirty="0" err="1" smtClean="0"/>
              <a:t>AlMoneim</a:t>
            </a:r>
            <a:r>
              <a:rPr lang="en-US" dirty="0" smtClean="0"/>
              <a:t> </a:t>
            </a:r>
            <a:r>
              <a:rPr lang="en-US" dirty="0" err="1" smtClean="0"/>
              <a:t>Attia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194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458200" cy="5638801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3000" b="1" dirty="0">
                <a:solidFill>
                  <a:srgbClr val="7030A0"/>
                </a:solidFill>
              </a:rPr>
              <a:t>Preparations and uses: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sz="3000" dirty="0" smtClean="0"/>
              <a:t>Aqueous vasopressin: short acting preparation.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sz="3000" dirty="0" smtClean="0"/>
              <a:t>Vasopressin in oil: injected I.M.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sz="3000" dirty="0" err="1" smtClean="0"/>
              <a:t>Desmopressin</a:t>
            </a:r>
            <a:r>
              <a:rPr lang="en-US" sz="3000" dirty="0" smtClean="0"/>
              <a:t>: synthetic long acting analog given by nasal administration in:</a:t>
            </a:r>
          </a:p>
          <a:p>
            <a:pPr marL="914400" lvl="1" indent="-514350" algn="just">
              <a:buFont typeface="+mj-lt"/>
              <a:buAutoNum type="alphaUcPeriod"/>
            </a:pPr>
            <a:r>
              <a:rPr lang="en-US" sz="3000" dirty="0" smtClean="0"/>
              <a:t>Diabetes insipidus (cranial type).</a:t>
            </a:r>
          </a:p>
          <a:p>
            <a:pPr marL="914400" lvl="1" indent="-514350" algn="just">
              <a:buFont typeface="+mj-lt"/>
              <a:buAutoNum type="alphaUcPeriod"/>
            </a:pPr>
            <a:r>
              <a:rPr lang="en-US" sz="3000" dirty="0" smtClean="0"/>
              <a:t>Nocturnal enuresis.</a:t>
            </a:r>
          </a:p>
          <a:p>
            <a:pPr marL="914400" lvl="1" indent="-514350" algn="just">
              <a:buFont typeface="+mj-lt"/>
              <a:buAutoNum type="alphaUcPeriod"/>
            </a:pPr>
            <a:r>
              <a:rPr lang="en-US" sz="3000" dirty="0" smtClean="0"/>
              <a:t>Hemophilia A: because it ↑ formation of factor VIII (unclear mechanism).</a:t>
            </a:r>
          </a:p>
          <a:p>
            <a:pPr marL="0" indent="0" algn="just" rtl="0">
              <a:buNone/>
            </a:pPr>
            <a:r>
              <a:rPr lang="en-US" sz="3000" dirty="0" smtClean="0"/>
              <a:t>4. </a:t>
            </a:r>
            <a:r>
              <a:rPr lang="en-US" sz="3000" dirty="0" err="1" smtClean="0"/>
              <a:t>Glypressin</a:t>
            </a:r>
            <a:r>
              <a:rPr lang="en-US" sz="3000" dirty="0" smtClean="0"/>
              <a:t>: used by I.V.I. to control acute </a:t>
            </a:r>
            <a:r>
              <a:rPr lang="en-US" sz="3000" dirty="0" err="1" smtClean="0"/>
              <a:t>variceal</a:t>
            </a:r>
            <a:r>
              <a:rPr lang="en-US" sz="3000" dirty="0" smtClean="0"/>
              <a:t> bleeding .</a:t>
            </a:r>
          </a:p>
        </p:txBody>
      </p:sp>
    </p:spTree>
    <p:extLst>
      <p:ext uri="{BB962C8B-B14F-4D97-AF65-F5344CB8AC3E}">
        <p14:creationId xmlns:p14="http://schemas.microsoft.com/office/powerpoint/2010/main" val="268077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144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Adverse effects: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Facial pallor and hypertension due to cutaneous VC.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Coronary spasm.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Uterine spasm and abdominal colic.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err="1" smtClean="0"/>
              <a:t>Hyponatremic</a:t>
            </a:r>
            <a:r>
              <a:rPr lang="en-US" dirty="0" smtClean="0"/>
              <a:t> convulsions.</a:t>
            </a:r>
          </a:p>
          <a:p>
            <a:pPr marL="0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704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Oxytocin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Autofit/>
          </a:bodyPr>
          <a:lstStyle/>
          <a:p>
            <a:r>
              <a:rPr lang="en-US" dirty="0" smtClean="0"/>
              <a:t>It cause milk ejection and uterine contraction.</a:t>
            </a:r>
          </a:p>
          <a:p>
            <a:pPr marL="0" indent="0" algn="l" rtl="0"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pPr marL="0" indent="0" algn="l" rtl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Therapeutic uses: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/>
              <a:t>Induction and maintenance of labor.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/>
              <a:t>Postpartum hemorrhage.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/>
              <a:t>Milk secretion (nasal spray).</a:t>
            </a:r>
          </a:p>
        </p:txBody>
      </p:sp>
    </p:spTree>
    <p:extLst>
      <p:ext uri="{BB962C8B-B14F-4D97-AF65-F5344CB8AC3E}">
        <p14:creationId xmlns:p14="http://schemas.microsoft.com/office/powerpoint/2010/main" val="2508687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Contraindications: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/>
              <a:t>Fetal asphyxia.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/>
              <a:t>Hypertension.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/>
              <a:t>Abnormal fetal presentation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/>
              <a:t>Prematurity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/>
              <a:t>CPD (</a:t>
            </a:r>
            <a:r>
              <a:rPr lang="en-US" sz="3200" dirty="0" err="1"/>
              <a:t>cephalo</a:t>
            </a:r>
            <a:r>
              <a:rPr lang="en-US" sz="3200" dirty="0"/>
              <a:t>-pelvic disproportion)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/>
              <a:t>May cause rupture uterus.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330039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8B3E2D-08EB-4004-8A6E-DA4C200F7AD1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B10202"/>
                </a:solidFill>
              </a:rPr>
              <a:t>SIADH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610600" cy="4525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000" dirty="0" smtClean="0"/>
              <a:t>Due to excessive secretion of ADH</a:t>
            </a:r>
            <a:endParaRPr lang="en-US" sz="3000" b="1" dirty="0" smtClean="0"/>
          </a:p>
          <a:p>
            <a:pPr eaLnBrk="1" hangingPunct="1">
              <a:lnSpc>
                <a:spcPct val="90000"/>
              </a:lnSpc>
              <a:spcBef>
                <a:spcPts val="2472"/>
              </a:spcBef>
              <a:spcAft>
                <a:spcPts val="1200"/>
              </a:spcAft>
              <a:buFontTx/>
              <a:buNone/>
            </a:pPr>
            <a:r>
              <a:rPr lang="en-US" sz="3000" b="1" u="sng" dirty="0" smtClean="0">
                <a:solidFill>
                  <a:srgbClr val="FF3300"/>
                </a:solidFill>
              </a:rPr>
              <a:t>Drug induced SIADH: </a:t>
            </a:r>
          </a:p>
          <a:p>
            <a:pPr lvl="1">
              <a:lnSpc>
                <a:spcPct val="90000"/>
              </a:lnSpc>
              <a:buClr>
                <a:srgbClr val="FF6600"/>
              </a:buClr>
            </a:pPr>
            <a:r>
              <a:rPr lang="en-US" sz="3000" dirty="0" smtClean="0"/>
              <a:t>Carbamazepine, </a:t>
            </a:r>
            <a:r>
              <a:rPr lang="en-US" sz="3000" dirty="0" err="1" smtClean="0"/>
              <a:t>vinca</a:t>
            </a:r>
            <a:r>
              <a:rPr lang="en-US" sz="3000" dirty="0" smtClean="0"/>
              <a:t> alkaloids, </a:t>
            </a:r>
            <a:r>
              <a:rPr lang="en-US" sz="3000" dirty="0" err="1" smtClean="0"/>
              <a:t>Chlorpropamide</a:t>
            </a:r>
            <a:endParaRPr lang="en-US" sz="3000" dirty="0" smtClean="0"/>
          </a:p>
          <a:p>
            <a:pPr eaLnBrk="1" hangingPunct="1">
              <a:lnSpc>
                <a:spcPct val="90000"/>
              </a:lnSpc>
              <a:spcBef>
                <a:spcPts val="2472"/>
              </a:spcBef>
              <a:spcAft>
                <a:spcPts val="1200"/>
              </a:spcAft>
              <a:buFontTx/>
              <a:buNone/>
            </a:pPr>
            <a:r>
              <a:rPr lang="en-US" sz="3000" b="1" u="sng" dirty="0" smtClean="0">
                <a:solidFill>
                  <a:srgbClr val="FF3300"/>
                </a:solidFill>
              </a:rPr>
              <a:t>Drugs to manage SIADH</a:t>
            </a:r>
          </a:p>
          <a:p>
            <a:pPr lvl="1">
              <a:lnSpc>
                <a:spcPct val="90000"/>
              </a:lnSpc>
              <a:buClr>
                <a:srgbClr val="FF6600"/>
              </a:buClr>
            </a:pPr>
            <a:r>
              <a:rPr lang="en-US" sz="3000" dirty="0" err="1" smtClean="0"/>
              <a:t>Demeclocycline</a:t>
            </a:r>
            <a:endParaRPr lang="en-US" sz="3000" dirty="0" smtClean="0"/>
          </a:p>
          <a:p>
            <a:pPr lvl="1">
              <a:lnSpc>
                <a:spcPct val="90000"/>
              </a:lnSpc>
              <a:buClr>
                <a:srgbClr val="FF6600"/>
              </a:buClr>
            </a:pPr>
            <a:r>
              <a:rPr lang="en-US" sz="3000" dirty="0" err="1" smtClean="0"/>
              <a:t>Conivaptan</a:t>
            </a:r>
            <a:r>
              <a:rPr lang="en-US" sz="3000" dirty="0" smtClean="0"/>
              <a:t> (vasopressin antagonist)</a:t>
            </a:r>
          </a:p>
        </p:txBody>
      </p:sp>
    </p:spTree>
    <p:extLst>
      <p:ext uri="{BB962C8B-B14F-4D97-AF65-F5344CB8AC3E}">
        <p14:creationId xmlns:p14="http://schemas.microsoft.com/office/powerpoint/2010/main" val="175834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GOOD LUCK</a:t>
            </a:r>
            <a:endParaRPr lang="en-US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763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Growth hormone-releasing hormone (GHRH, </a:t>
            </a:r>
            <a:r>
              <a:rPr lang="en-US" b="1" dirty="0" err="1">
                <a:solidFill>
                  <a:srgbClr val="C00000"/>
                </a:solidFill>
              </a:rPr>
              <a:t>Sermoreline</a:t>
            </a:r>
            <a:r>
              <a:rPr lang="en-US" b="1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GHRH stimulate secretion of GH from anterior pituitary. </a:t>
            </a:r>
          </a:p>
          <a:p>
            <a:pPr algn="just"/>
            <a:r>
              <a:rPr lang="en-US" dirty="0" err="1" smtClean="0"/>
              <a:t>Sermoline</a:t>
            </a:r>
            <a:r>
              <a:rPr lang="en-US" dirty="0" smtClean="0"/>
              <a:t> is given S.C. as a diagnostic test or to stimulate GH release in certain children with short stature.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273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Growth hormone </a:t>
            </a:r>
            <a:r>
              <a:rPr lang="en-US" b="1" dirty="0" smtClean="0">
                <a:solidFill>
                  <a:srgbClr val="C00000"/>
                </a:solidFill>
              </a:rPr>
              <a:t>GH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5410200"/>
          </a:xfrm>
        </p:spPr>
        <p:txBody>
          <a:bodyPr>
            <a:noAutofit/>
          </a:bodyPr>
          <a:lstStyle/>
          <a:p>
            <a:r>
              <a:rPr lang="en-US" sz="2800" dirty="0"/>
              <a:t>GH promotes longitudinal bone growth and cartilage synthesis, through somatomedins.</a:t>
            </a:r>
          </a:p>
          <a:p>
            <a:r>
              <a:rPr lang="en-US" sz="2800" dirty="0"/>
              <a:t>It can antagonize the effect of insulin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7030A0"/>
                </a:solidFill>
              </a:rPr>
              <a:t>Therapeutic uses:</a:t>
            </a:r>
          </a:p>
          <a:p>
            <a:pPr marL="0" indent="0">
              <a:buNone/>
            </a:pPr>
            <a:r>
              <a:rPr lang="en-US" sz="2800" dirty="0"/>
              <a:t>Replacement therapy in children with GH deficiency.</a:t>
            </a:r>
            <a:endParaRPr lang="en-US" sz="28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7030A0"/>
                </a:solidFill>
              </a:rPr>
              <a:t>Adverse effects: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Children may develop scoliosis and increased intracranial tension.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Peripheral edema and carpal tunnel syndrome.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Gynecomastia.</a:t>
            </a: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Diabetes mellitus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83059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Growth hormone antagonists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46237"/>
            <a:ext cx="8458200" cy="4525963"/>
          </a:xfrm>
        </p:spPr>
        <p:txBody>
          <a:bodyPr>
            <a:normAutofit/>
          </a:bodyPr>
          <a:lstStyle/>
          <a:p>
            <a:pPr marL="514350" indent="-514350" algn="just" rtl="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GH-inhibiting hormone (GHIH, Somatostatin</a:t>
            </a:r>
            <a:r>
              <a:rPr lang="en-US" dirty="0" smtClean="0"/>
              <a:t>)</a:t>
            </a:r>
          </a:p>
          <a:p>
            <a:pPr lvl="1" algn="just"/>
            <a:r>
              <a:rPr lang="en-US" sz="3200" dirty="0" smtClean="0"/>
              <a:t>It is  a hormone secreted by hypothalamus (and pancreatic  cell) to inhibit the secretion of GH, insulin, glucagon, and gastrin.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Somatostatin </a:t>
            </a:r>
            <a:r>
              <a:rPr lang="en-US" b="1" dirty="0">
                <a:solidFill>
                  <a:srgbClr val="0070C0"/>
                </a:solidFill>
              </a:rPr>
              <a:t>analogue: Octriotide</a:t>
            </a:r>
          </a:p>
          <a:p>
            <a:pPr lvl="1" algn="just"/>
            <a:r>
              <a:rPr lang="en-US" sz="3200" dirty="0" smtClean="0"/>
              <a:t>It is more potent and has longer duration  than  somatostatin.</a:t>
            </a:r>
          </a:p>
        </p:txBody>
      </p:sp>
    </p:spTree>
    <p:extLst>
      <p:ext uri="{BB962C8B-B14F-4D97-AF65-F5344CB8AC3E}">
        <p14:creationId xmlns:p14="http://schemas.microsoft.com/office/powerpoint/2010/main" val="1937036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65237"/>
            <a:ext cx="8153400" cy="5364163"/>
          </a:xfrm>
        </p:spPr>
        <p:txBody>
          <a:bodyPr>
            <a:normAutofit fontScale="92500"/>
          </a:bodyPr>
          <a:lstStyle/>
          <a:p>
            <a:pPr marL="0" indent="0" algn="just" rtl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Therapeutic uses: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/>
              <a:t>Acromegaly.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/>
              <a:t>Hormone – secreting tumors (e.g. </a:t>
            </a:r>
            <a:r>
              <a:rPr lang="en-US" dirty="0" err="1" smtClean="0"/>
              <a:t>insulinoma</a:t>
            </a:r>
            <a:r>
              <a:rPr lang="en-US" dirty="0" smtClean="0"/>
              <a:t>, </a:t>
            </a:r>
            <a:r>
              <a:rPr lang="en-US" dirty="0" err="1" smtClean="0"/>
              <a:t>glucogonoma</a:t>
            </a:r>
            <a:r>
              <a:rPr lang="en-US" dirty="0" smtClean="0"/>
              <a:t>, </a:t>
            </a:r>
            <a:r>
              <a:rPr lang="en-US" dirty="0" err="1" smtClean="0"/>
              <a:t>gastrinoma</a:t>
            </a:r>
            <a:r>
              <a:rPr lang="en-US" dirty="0" smtClean="0"/>
              <a:t>, etc.).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/>
              <a:t>Bleeding  esophageal varices (it cause vasoconstriction of splanchnic blood vessels).</a:t>
            </a:r>
          </a:p>
          <a:p>
            <a:pPr marL="0" indent="0" algn="just" rtl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Adverse effects: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dirty="0" smtClean="0"/>
              <a:t>Biliary sludge: symptomatic gallstones  after &gt; 6 month treatment.</a:t>
            </a:r>
          </a:p>
          <a:p>
            <a:pPr marL="457200" indent="-457200" algn="just" rtl="0">
              <a:buFont typeface="+mj-lt"/>
              <a:buAutoNum type="arabicPeriod"/>
            </a:pPr>
            <a:r>
              <a:rPr lang="en-US" dirty="0" smtClean="0"/>
              <a:t>Bradycardia and conduction disturbances.</a:t>
            </a:r>
          </a:p>
          <a:p>
            <a:pPr marL="0" indent="0" algn="just" rtl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88751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46237"/>
            <a:ext cx="8534400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3. </a:t>
            </a:r>
            <a:r>
              <a:rPr lang="en-US" b="1" dirty="0" smtClean="0">
                <a:solidFill>
                  <a:srgbClr val="0070C0"/>
                </a:solidFill>
              </a:rPr>
              <a:t>GH </a:t>
            </a:r>
            <a:r>
              <a:rPr lang="en-US" b="1" dirty="0">
                <a:solidFill>
                  <a:srgbClr val="0070C0"/>
                </a:solidFill>
              </a:rPr>
              <a:t>receptor antagonist: </a:t>
            </a:r>
            <a:r>
              <a:rPr lang="en-US" b="1" dirty="0" err="1">
                <a:solidFill>
                  <a:srgbClr val="0070C0"/>
                </a:solidFill>
              </a:rPr>
              <a:t>Pegvisoment</a:t>
            </a:r>
            <a:endParaRPr lang="en-US" b="1" dirty="0">
              <a:solidFill>
                <a:srgbClr val="0070C0"/>
              </a:solidFill>
            </a:endParaRPr>
          </a:p>
          <a:p>
            <a:pPr lvl="1"/>
            <a:r>
              <a:rPr lang="en-US" sz="3200" dirty="0" err="1" smtClean="0"/>
              <a:t>Pegvisomant</a:t>
            </a:r>
            <a:r>
              <a:rPr lang="en-US" sz="3200" dirty="0" smtClean="0"/>
              <a:t> is a new GH receptor antagonist.</a:t>
            </a:r>
          </a:p>
          <a:p>
            <a:pPr lvl="1"/>
            <a:r>
              <a:rPr lang="en-US" sz="3200" dirty="0" smtClean="0"/>
              <a:t>It is used in treatment of acromegaly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86294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Adrenocorticotrophic hormone (ACTH</a:t>
            </a:r>
            <a:r>
              <a:rPr lang="en-US" b="1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98637"/>
            <a:ext cx="8686800" cy="4525963"/>
          </a:xfrm>
        </p:spPr>
        <p:txBody>
          <a:bodyPr/>
          <a:lstStyle/>
          <a:p>
            <a:r>
              <a:rPr lang="en-US" sz="2800" dirty="0" smtClean="0"/>
              <a:t>ACTH is secreted by the pituitary to stimulate release of glucocorticoids, </a:t>
            </a:r>
            <a:r>
              <a:rPr lang="en-US" sz="2800" dirty="0" err="1" smtClean="0"/>
              <a:t>merinalocorticoids</a:t>
            </a:r>
            <a:r>
              <a:rPr lang="en-US" sz="2800" dirty="0" smtClean="0"/>
              <a:t>, and sex hormones, </a:t>
            </a:r>
            <a:endParaRPr lang="en-US" sz="2800" dirty="0" smtClean="0"/>
          </a:p>
          <a:p>
            <a:r>
              <a:rPr lang="en-US" sz="2800" dirty="0" smtClean="0"/>
              <a:t>It </a:t>
            </a:r>
            <a:r>
              <a:rPr lang="en-US" sz="2800" dirty="0" smtClean="0"/>
              <a:t>also stimulates MSH → skin pigmentation.</a:t>
            </a:r>
            <a:endParaRPr lang="en-US" sz="2800" dirty="0" smtClean="0">
              <a:solidFill>
                <a:srgbClr val="7030A0"/>
              </a:solidFill>
            </a:endParaRPr>
          </a:p>
          <a:p>
            <a:pPr marL="0" indent="0" algn="l" rtl="0">
              <a:buNone/>
            </a:pPr>
            <a:r>
              <a:rPr lang="en-US" sz="2800" b="1" dirty="0" smtClean="0">
                <a:solidFill>
                  <a:srgbClr val="7030A0"/>
                </a:solidFill>
              </a:rPr>
              <a:t>Therapeutic uses: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800" dirty="0" smtClean="0"/>
              <a:t>To stimulate secretion of endogenous  corticosteroids.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800" dirty="0" smtClean="0"/>
              <a:t>Diagnostic: differentiation between 1</a:t>
            </a:r>
            <a:r>
              <a:rPr lang="en-US" sz="2800" baseline="30000" dirty="0" smtClean="0"/>
              <a:t>ry</a:t>
            </a:r>
            <a:r>
              <a:rPr lang="en-US" sz="2800" dirty="0" smtClean="0"/>
              <a:t> or 2</a:t>
            </a:r>
            <a:r>
              <a:rPr lang="en-US" sz="2800" baseline="30000" dirty="0" smtClean="0"/>
              <a:t>ry</a:t>
            </a:r>
            <a:r>
              <a:rPr lang="en-US" sz="2800" dirty="0" smtClean="0"/>
              <a:t> adrenal insufficiency.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65788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Gonadotropin-releasing hormone (</a:t>
            </a:r>
            <a:r>
              <a:rPr lang="en-US" b="1" dirty="0" err="1">
                <a:solidFill>
                  <a:srgbClr val="C00000"/>
                </a:solidFill>
              </a:rPr>
              <a:t>GnRH</a:t>
            </a:r>
            <a:r>
              <a:rPr lang="en-US" b="1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>
            <a:normAutofit/>
          </a:bodyPr>
          <a:lstStyle/>
          <a:p>
            <a:pPr algn="just"/>
            <a:r>
              <a:rPr lang="en-US" dirty="0" err="1" smtClean="0"/>
              <a:t>GnRH</a:t>
            </a:r>
            <a:r>
              <a:rPr lang="en-US" dirty="0" smtClean="0"/>
              <a:t> is secreted by the hypothalamus to stimulate release of LH and FSH from anterior pituitary.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59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Posterior Pituitary Hormones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Antidiuretic hormone (Vasopressin; ADH)</a:t>
            </a:r>
          </a:p>
          <a:p>
            <a:r>
              <a:rPr lang="en-US" dirty="0" smtClean="0"/>
              <a:t>It act on</a:t>
            </a:r>
          </a:p>
          <a:p>
            <a:pPr lvl="1"/>
            <a:r>
              <a:rPr lang="en-US" sz="3200" dirty="0" smtClean="0"/>
              <a:t>V1 receptors → </a:t>
            </a:r>
            <a:r>
              <a:rPr lang="en-US" sz="3200" dirty="0" smtClean="0"/>
              <a:t>Vasoconstriction.</a:t>
            </a:r>
            <a:endParaRPr lang="en-US" sz="3200" dirty="0" smtClean="0"/>
          </a:p>
          <a:p>
            <a:pPr lvl="1"/>
            <a:r>
              <a:rPr lang="en-US" sz="3200" dirty="0" smtClean="0"/>
              <a:t>V2 receptors →↑ water reabsorption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714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493</Words>
  <Application>Microsoft Office PowerPoint</Application>
  <PresentationFormat>On-screen Show (4:3)</PresentationFormat>
  <Paragraphs>80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Hypothalmo-pituitary hormones</vt:lpstr>
      <vt:lpstr>Growth hormone-releasing hormone (GHRH, Sermoreline)</vt:lpstr>
      <vt:lpstr>Growth hormone GH</vt:lpstr>
      <vt:lpstr>Growth hormone antagonists</vt:lpstr>
      <vt:lpstr>PowerPoint Presentation</vt:lpstr>
      <vt:lpstr>PowerPoint Presentation</vt:lpstr>
      <vt:lpstr>Adrenocorticotrophic hormone (ACTH)</vt:lpstr>
      <vt:lpstr>Gonadotropin-releasing hormone (GnRH)</vt:lpstr>
      <vt:lpstr>Posterior Pituitary Hormones</vt:lpstr>
      <vt:lpstr>PowerPoint Presentation</vt:lpstr>
      <vt:lpstr>PowerPoint Presentation</vt:lpstr>
      <vt:lpstr>Oxytocin</vt:lpstr>
      <vt:lpstr>PowerPoint Presentation</vt:lpstr>
      <vt:lpstr>SIADH</vt:lpstr>
      <vt:lpstr>GOOD LUCK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 Atia</dc:creator>
  <cp:lastModifiedBy>Haneen Mohammad</cp:lastModifiedBy>
  <cp:revision>11</cp:revision>
  <dcterms:created xsi:type="dcterms:W3CDTF">2006-08-16T00:00:00Z</dcterms:created>
  <dcterms:modified xsi:type="dcterms:W3CDTF">2015-08-25T06:52:16Z</dcterms:modified>
</cp:coreProperties>
</file>